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svg"/><Relationship Id="rId1" Type="http://schemas.openxmlformats.org/officeDocument/2006/relationships/image" Target="../media/image7.png"/><Relationship Id="rId6" Type="http://schemas.openxmlformats.org/officeDocument/2006/relationships/image" Target="../media/image6.svg"/><Relationship Id="rId5" Type="http://schemas.openxmlformats.org/officeDocument/2006/relationships/image" Target="../media/image9.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90EBB8-19B5-4226-956D-B73F6F7BEAC3}" type="doc">
      <dgm:prSet loTypeId="urn:microsoft.com/office/officeart/2018/2/layout/IconLabelList" loCatId="icon" qsTypeId="urn:microsoft.com/office/officeart/2005/8/quickstyle/simple1" qsCatId="simple" csTypeId="urn:microsoft.com/office/officeart/2018/5/colors/Iconchunking_neutralbg_colorful2" csCatId="colorful" phldr="1"/>
      <dgm:spPr/>
      <dgm:t>
        <a:bodyPr/>
        <a:lstStyle/>
        <a:p>
          <a:endParaRPr lang="en-US"/>
        </a:p>
      </dgm:t>
    </dgm:pt>
    <dgm:pt modelId="{A1806072-8892-43EA-84B4-79254349F56D}">
      <dgm:prSet/>
      <dgm:spPr/>
      <dgm:t>
        <a:bodyPr/>
        <a:lstStyle/>
        <a:p>
          <a:r>
            <a:rPr lang="en-US"/>
            <a:t>Syntax Error</a:t>
          </a:r>
        </a:p>
      </dgm:t>
    </dgm:pt>
    <dgm:pt modelId="{A0E9FA9A-D506-4FC3-8592-796244FD1927}" type="parTrans" cxnId="{5B043B57-12EB-4483-8391-01EF0553B7F1}">
      <dgm:prSet/>
      <dgm:spPr/>
      <dgm:t>
        <a:bodyPr/>
        <a:lstStyle/>
        <a:p>
          <a:endParaRPr lang="en-US"/>
        </a:p>
      </dgm:t>
    </dgm:pt>
    <dgm:pt modelId="{A135F7FC-9C24-4370-904E-2A62ED890225}" type="sibTrans" cxnId="{5B043B57-12EB-4483-8391-01EF0553B7F1}">
      <dgm:prSet/>
      <dgm:spPr/>
      <dgm:t>
        <a:bodyPr/>
        <a:lstStyle/>
        <a:p>
          <a:endParaRPr lang="en-US"/>
        </a:p>
      </dgm:t>
    </dgm:pt>
    <dgm:pt modelId="{6E44B328-CCD2-4C95-90EF-924CA17294D1}">
      <dgm:prSet/>
      <dgm:spPr/>
      <dgm:t>
        <a:bodyPr/>
        <a:lstStyle/>
        <a:p>
          <a:r>
            <a:rPr lang="en-US"/>
            <a:t>Runtime Error</a:t>
          </a:r>
        </a:p>
      </dgm:t>
    </dgm:pt>
    <dgm:pt modelId="{E9CF5957-2EE3-47C6-B173-4E2064F4CA39}" type="parTrans" cxnId="{E4063EAB-8288-4A5B-BDB1-C0621A3F33FD}">
      <dgm:prSet/>
      <dgm:spPr/>
      <dgm:t>
        <a:bodyPr/>
        <a:lstStyle/>
        <a:p>
          <a:endParaRPr lang="en-US"/>
        </a:p>
      </dgm:t>
    </dgm:pt>
    <dgm:pt modelId="{FA6E4BBE-9AC2-4C08-91D8-F932A4A6EC52}" type="sibTrans" cxnId="{E4063EAB-8288-4A5B-BDB1-C0621A3F33FD}">
      <dgm:prSet/>
      <dgm:spPr/>
      <dgm:t>
        <a:bodyPr/>
        <a:lstStyle/>
        <a:p>
          <a:endParaRPr lang="en-US"/>
        </a:p>
      </dgm:t>
    </dgm:pt>
    <dgm:pt modelId="{E4B2ADD3-913B-4433-A672-042CB69D80F5}">
      <dgm:prSet/>
      <dgm:spPr/>
      <dgm:t>
        <a:bodyPr/>
        <a:lstStyle/>
        <a:p>
          <a:r>
            <a:rPr lang="en-US"/>
            <a:t>Logic Error</a:t>
          </a:r>
        </a:p>
      </dgm:t>
    </dgm:pt>
    <dgm:pt modelId="{A3B8FAC3-2DC5-4921-A4D1-24A2ED9D991E}" type="parTrans" cxnId="{F8B17D8A-6D40-469F-BE9D-88C68A29403B}">
      <dgm:prSet/>
      <dgm:spPr/>
      <dgm:t>
        <a:bodyPr/>
        <a:lstStyle/>
        <a:p>
          <a:endParaRPr lang="en-US"/>
        </a:p>
      </dgm:t>
    </dgm:pt>
    <dgm:pt modelId="{D766FD35-ECEC-4D17-9FE8-AD6C08F7A82F}" type="sibTrans" cxnId="{F8B17D8A-6D40-469F-BE9D-88C68A29403B}">
      <dgm:prSet/>
      <dgm:spPr/>
      <dgm:t>
        <a:bodyPr/>
        <a:lstStyle/>
        <a:p>
          <a:endParaRPr lang="en-US"/>
        </a:p>
      </dgm:t>
    </dgm:pt>
    <dgm:pt modelId="{48C19F5D-5CE1-4C4F-BC46-A3BA59823C3E}" type="pres">
      <dgm:prSet presAssocID="{D090EBB8-19B5-4226-956D-B73F6F7BEAC3}" presName="root" presStyleCnt="0">
        <dgm:presLayoutVars>
          <dgm:dir/>
          <dgm:resizeHandles val="exact"/>
        </dgm:presLayoutVars>
      </dgm:prSet>
      <dgm:spPr/>
    </dgm:pt>
    <dgm:pt modelId="{6E0E7FA7-E4D2-4B13-89DE-A5709B5F3DC0}" type="pres">
      <dgm:prSet presAssocID="{A1806072-8892-43EA-84B4-79254349F56D}" presName="compNode" presStyleCnt="0"/>
      <dgm:spPr/>
    </dgm:pt>
    <dgm:pt modelId="{EFC3F2C6-E100-49EF-BA03-FEA0C2E6B1A3}" type="pres">
      <dgm:prSet presAssocID="{A1806072-8892-43EA-84B4-79254349F56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se"/>
        </a:ext>
      </dgm:extLst>
    </dgm:pt>
    <dgm:pt modelId="{8FA5870B-000C-4BB2-98A3-EF46B098B311}" type="pres">
      <dgm:prSet presAssocID="{A1806072-8892-43EA-84B4-79254349F56D}" presName="spaceRect" presStyleCnt="0"/>
      <dgm:spPr/>
    </dgm:pt>
    <dgm:pt modelId="{92295B35-51F1-42F8-8754-326FCDE32C0E}" type="pres">
      <dgm:prSet presAssocID="{A1806072-8892-43EA-84B4-79254349F56D}" presName="textRect" presStyleLbl="revTx" presStyleIdx="0" presStyleCnt="3">
        <dgm:presLayoutVars>
          <dgm:chMax val="1"/>
          <dgm:chPref val="1"/>
        </dgm:presLayoutVars>
      </dgm:prSet>
      <dgm:spPr/>
    </dgm:pt>
    <dgm:pt modelId="{E37D8881-898C-42DD-9FAB-B9A3EB0F7F8B}" type="pres">
      <dgm:prSet presAssocID="{A135F7FC-9C24-4370-904E-2A62ED890225}" presName="sibTrans" presStyleCnt="0"/>
      <dgm:spPr/>
    </dgm:pt>
    <dgm:pt modelId="{7EA64D26-D5F6-41EC-BC91-6A18AFDDD6CD}" type="pres">
      <dgm:prSet presAssocID="{6E44B328-CCD2-4C95-90EF-924CA17294D1}" presName="compNode" presStyleCnt="0"/>
      <dgm:spPr/>
    </dgm:pt>
    <dgm:pt modelId="{7D31A0CA-2C2A-44CE-97B6-AB83942C490B}" type="pres">
      <dgm:prSet presAssocID="{6E44B328-CCD2-4C95-90EF-924CA17294D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rning"/>
        </a:ext>
      </dgm:extLst>
    </dgm:pt>
    <dgm:pt modelId="{D9FC51CB-D4E6-4F32-A279-DB81650408F4}" type="pres">
      <dgm:prSet presAssocID="{6E44B328-CCD2-4C95-90EF-924CA17294D1}" presName="spaceRect" presStyleCnt="0"/>
      <dgm:spPr/>
    </dgm:pt>
    <dgm:pt modelId="{DAC0323C-767F-4094-949B-32A84E254C1E}" type="pres">
      <dgm:prSet presAssocID="{6E44B328-CCD2-4C95-90EF-924CA17294D1}" presName="textRect" presStyleLbl="revTx" presStyleIdx="1" presStyleCnt="3">
        <dgm:presLayoutVars>
          <dgm:chMax val="1"/>
          <dgm:chPref val="1"/>
        </dgm:presLayoutVars>
      </dgm:prSet>
      <dgm:spPr/>
    </dgm:pt>
    <dgm:pt modelId="{DAE5E0BE-6442-4E66-AB29-3A5D41A8777A}" type="pres">
      <dgm:prSet presAssocID="{FA6E4BBE-9AC2-4C08-91D8-F932A4A6EC52}" presName="sibTrans" presStyleCnt="0"/>
      <dgm:spPr/>
    </dgm:pt>
    <dgm:pt modelId="{148D06EB-EFA8-425B-BC45-D13A6FBFA079}" type="pres">
      <dgm:prSet presAssocID="{E4B2ADD3-913B-4433-A672-042CB69D80F5}" presName="compNode" presStyleCnt="0"/>
      <dgm:spPr/>
    </dgm:pt>
    <dgm:pt modelId="{6A442409-DD44-41D4-B9EF-3EC9328CA6F3}" type="pres">
      <dgm:prSet presAssocID="{E4B2ADD3-913B-4433-A672-042CB69D80F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FF712066-81ED-4C38-9C47-BE0BDA2C1F63}" type="pres">
      <dgm:prSet presAssocID="{E4B2ADD3-913B-4433-A672-042CB69D80F5}" presName="spaceRect" presStyleCnt="0"/>
      <dgm:spPr/>
    </dgm:pt>
    <dgm:pt modelId="{FABC4DD3-A4B1-47F6-B7FA-43F054C37998}" type="pres">
      <dgm:prSet presAssocID="{E4B2ADD3-913B-4433-A672-042CB69D80F5}" presName="textRect" presStyleLbl="revTx" presStyleIdx="2" presStyleCnt="3">
        <dgm:presLayoutVars>
          <dgm:chMax val="1"/>
          <dgm:chPref val="1"/>
        </dgm:presLayoutVars>
      </dgm:prSet>
      <dgm:spPr/>
    </dgm:pt>
  </dgm:ptLst>
  <dgm:cxnLst>
    <dgm:cxn modelId="{11BBEB26-EB69-47B3-8D28-E4843FC3F788}" type="presOf" srcId="{6E44B328-CCD2-4C95-90EF-924CA17294D1}" destId="{DAC0323C-767F-4094-949B-32A84E254C1E}" srcOrd="0" destOrd="0" presId="urn:microsoft.com/office/officeart/2018/2/layout/IconLabelList"/>
    <dgm:cxn modelId="{CFBDAB6F-AFD7-4BF8-A191-C76D5810C6F6}" type="presOf" srcId="{E4B2ADD3-913B-4433-A672-042CB69D80F5}" destId="{FABC4DD3-A4B1-47F6-B7FA-43F054C37998}" srcOrd="0" destOrd="0" presId="urn:microsoft.com/office/officeart/2018/2/layout/IconLabelList"/>
    <dgm:cxn modelId="{5B043B57-12EB-4483-8391-01EF0553B7F1}" srcId="{D090EBB8-19B5-4226-956D-B73F6F7BEAC3}" destId="{A1806072-8892-43EA-84B4-79254349F56D}" srcOrd="0" destOrd="0" parTransId="{A0E9FA9A-D506-4FC3-8592-796244FD1927}" sibTransId="{A135F7FC-9C24-4370-904E-2A62ED890225}"/>
    <dgm:cxn modelId="{F8B17D8A-6D40-469F-BE9D-88C68A29403B}" srcId="{D090EBB8-19B5-4226-956D-B73F6F7BEAC3}" destId="{E4B2ADD3-913B-4433-A672-042CB69D80F5}" srcOrd="2" destOrd="0" parTransId="{A3B8FAC3-2DC5-4921-A4D1-24A2ED9D991E}" sibTransId="{D766FD35-ECEC-4D17-9FE8-AD6C08F7A82F}"/>
    <dgm:cxn modelId="{E4063EAB-8288-4A5B-BDB1-C0621A3F33FD}" srcId="{D090EBB8-19B5-4226-956D-B73F6F7BEAC3}" destId="{6E44B328-CCD2-4C95-90EF-924CA17294D1}" srcOrd="1" destOrd="0" parTransId="{E9CF5957-2EE3-47C6-B173-4E2064F4CA39}" sibTransId="{FA6E4BBE-9AC2-4C08-91D8-F932A4A6EC52}"/>
    <dgm:cxn modelId="{D5B02BC3-1D58-4662-97A6-4F89C6076B2B}" type="presOf" srcId="{D090EBB8-19B5-4226-956D-B73F6F7BEAC3}" destId="{48C19F5D-5CE1-4C4F-BC46-A3BA59823C3E}" srcOrd="0" destOrd="0" presId="urn:microsoft.com/office/officeart/2018/2/layout/IconLabelList"/>
    <dgm:cxn modelId="{A306C3DF-40DD-4062-808E-06C67632AFA5}" type="presOf" srcId="{A1806072-8892-43EA-84B4-79254349F56D}" destId="{92295B35-51F1-42F8-8754-326FCDE32C0E}" srcOrd="0" destOrd="0" presId="urn:microsoft.com/office/officeart/2018/2/layout/IconLabelList"/>
    <dgm:cxn modelId="{50525D3E-F328-4C54-94D0-B0D07C1AF650}" type="presParOf" srcId="{48C19F5D-5CE1-4C4F-BC46-A3BA59823C3E}" destId="{6E0E7FA7-E4D2-4B13-89DE-A5709B5F3DC0}" srcOrd="0" destOrd="0" presId="urn:microsoft.com/office/officeart/2018/2/layout/IconLabelList"/>
    <dgm:cxn modelId="{0BEBFA85-54AE-4370-AF85-3C890CC625E8}" type="presParOf" srcId="{6E0E7FA7-E4D2-4B13-89DE-A5709B5F3DC0}" destId="{EFC3F2C6-E100-49EF-BA03-FEA0C2E6B1A3}" srcOrd="0" destOrd="0" presId="urn:microsoft.com/office/officeart/2018/2/layout/IconLabelList"/>
    <dgm:cxn modelId="{65728DE5-4FBD-49CB-BCB0-A81D0ECF655C}" type="presParOf" srcId="{6E0E7FA7-E4D2-4B13-89DE-A5709B5F3DC0}" destId="{8FA5870B-000C-4BB2-98A3-EF46B098B311}" srcOrd="1" destOrd="0" presId="urn:microsoft.com/office/officeart/2018/2/layout/IconLabelList"/>
    <dgm:cxn modelId="{7EA77394-710A-4552-9CD4-269EF173CA58}" type="presParOf" srcId="{6E0E7FA7-E4D2-4B13-89DE-A5709B5F3DC0}" destId="{92295B35-51F1-42F8-8754-326FCDE32C0E}" srcOrd="2" destOrd="0" presId="urn:microsoft.com/office/officeart/2018/2/layout/IconLabelList"/>
    <dgm:cxn modelId="{F3CB663E-4999-4B5E-8150-C29506A78BEE}" type="presParOf" srcId="{48C19F5D-5CE1-4C4F-BC46-A3BA59823C3E}" destId="{E37D8881-898C-42DD-9FAB-B9A3EB0F7F8B}" srcOrd="1" destOrd="0" presId="urn:microsoft.com/office/officeart/2018/2/layout/IconLabelList"/>
    <dgm:cxn modelId="{A762CA59-298D-48E8-9E9E-ED00715D8CF5}" type="presParOf" srcId="{48C19F5D-5CE1-4C4F-BC46-A3BA59823C3E}" destId="{7EA64D26-D5F6-41EC-BC91-6A18AFDDD6CD}" srcOrd="2" destOrd="0" presId="urn:microsoft.com/office/officeart/2018/2/layout/IconLabelList"/>
    <dgm:cxn modelId="{25D8C155-54AA-4647-80EA-4807DD2D7ECF}" type="presParOf" srcId="{7EA64D26-D5F6-41EC-BC91-6A18AFDDD6CD}" destId="{7D31A0CA-2C2A-44CE-97B6-AB83942C490B}" srcOrd="0" destOrd="0" presId="urn:microsoft.com/office/officeart/2018/2/layout/IconLabelList"/>
    <dgm:cxn modelId="{0D868C59-AAFF-444E-AFED-15A1FF8F16FF}" type="presParOf" srcId="{7EA64D26-D5F6-41EC-BC91-6A18AFDDD6CD}" destId="{D9FC51CB-D4E6-4F32-A279-DB81650408F4}" srcOrd="1" destOrd="0" presId="urn:microsoft.com/office/officeart/2018/2/layout/IconLabelList"/>
    <dgm:cxn modelId="{739234EB-7E38-424C-9A57-3310D606533B}" type="presParOf" srcId="{7EA64D26-D5F6-41EC-BC91-6A18AFDDD6CD}" destId="{DAC0323C-767F-4094-949B-32A84E254C1E}" srcOrd="2" destOrd="0" presId="urn:microsoft.com/office/officeart/2018/2/layout/IconLabelList"/>
    <dgm:cxn modelId="{21284A78-602B-449E-8F38-77DBE8C5A170}" type="presParOf" srcId="{48C19F5D-5CE1-4C4F-BC46-A3BA59823C3E}" destId="{DAE5E0BE-6442-4E66-AB29-3A5D41A8777A}" srcOrd="3" destOrd="0" presId="urn:microsoft.com/office/officeart/2018/2/layout/IconLabelList"/>
    <dgm:cxn modelId="{9EF408DA-3564-4508-BF84-3EEE6086C686}" type="presParOf" srcId="{48C19F5D-5CE1-4C4F-BC46-A3BA59823C3E}" destId="{148D06EB-EFA8-425B-BC45-D13A6FBFA079}" srcOrd="4" destOrd="0" presId="urn:microsoft.com/office/officeart/2018/2/layout/IconLabelList"/>
    <dgm:cxn modelId="{2983449F-7283-4077-936E-7DF46CA7F8F7}" type="presParOf" srcId="{148D06EB-EFA8-425B-BC45-D13A6FBFA079}" destId="{6A442409-DD44-41D4-B9EF-3EC9328CA6F3}" srcOrd="0" destOrd="0" presId="urn:microsoft.com/office/officeart/2018/2/layout/IconLabelList"/>
    <dgm:cxn modelId="{AD20035B-7CAD-4FBC-82B3-F4FB4CD36913}" type="presParOf" srcId="{148D06EB-EFA8-425B-BC45-D13A6FBFA079}" destId="{FF712066-81ED-4C38-9C47-BE0BDA2C1F63}" srcOrd="1" destOrd="0" presId="urn:microsoft.com/office/officeart/2018/2/layout/IconLabelList"/>
    <dgm:cxn modelId="{E8D5747F-3D2E-403B-9929-C3E5F8BD3740}" type="presParOf" srcId="{148D06EB-EFA8-425B-BC45-D13A6FBFA079}" destId="{FABC4DD3-A4B1-47F6-B7FA-43F054C37998}"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C3F2C6-E100-49EF-BA03-FEA0C2E6B1A3}">
      <dsp:nvSpPr>
        <dsp:cNvPr id="0" name=""/>
        <dsp:cNvSpPr/>
      </dsp:nvSpPr>
      <dsp:spPr>
        <a:xfrm>
          <a:off x="920893" y="887962"/>
          <a:ext cx="1249769" cy="12497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2295B35-51F1-42F8-8754-326FCDE32C0E}">
      <dsp:nvSpPr>
        <dsp:cNvPr id="0" name=""/>
        <dsp:cNvSpPr/>
      </dsp:nvSpPr>
      <dsp:spPr>
        <a:xfrm>
          <a:off x="157144" y="2485519"/>
          <a:ext cx="277726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pPr>
          <a:r>
            <a:rPr lang="en-US" sz="3500" kern="1200"/>
            <a:t>Syntax Error</a:t>
          </a:r>
        </a:p>
      </dsp:txBody>
      <dsp:txXfrm>
        <a:off x="157144" y="2485519"/>
        <a:ext cx="2777266" cy="720000"/>
      </dsp:txXfrm>
    </dsp:sp>
    <dsp:sp modelId="{7D31A0CA-2C2A-44CE-97B6-AB83942C490B}">
      <dsp:nvSpPr>
        <dsp:cNvPr id="0" name=""/>
        <dsp:cNvSpPr/>
      </dsp:nvSpPr>
      <dsp:spPr>
        <a:xfrm>
          <a:off x="4184181" y="887962"/>
          <a:ext cx="1249769" cy="12497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AC0323C-767F-4094-949B-32A84E254C1E}">
      <dsp:nvSpPr>
        <dsp:cNvPr id="0" name=""/>
        <dsp:cNvSpPr/>
      </dsp:nvSpPr>
      <dsp:spPr>
        <a:xfrm>
          <a:off x="3420433" y="2485519"/>
          <a:ext cx="277726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pPr>
          <a:r>
            <a:rPr lang="en-US" sz="3500" kern="1200"/>
            <a:t>Runtime Error</a:t>
          </a:r>
        </a:p>
      </dsp:txBody>
      <dsp:txXfrm>
        <a:off x="3420433" y="2485519"/>
        <a:ext cx="2777266" cy="720000"/>
      </dsp:txXfrm>
    </dsp:sp>
    <dsp:sp modelId="{6A442409-DD44-41D4-B9EF-3EC9328CA6F3}">
      <dsp:nvSpPr>
        <dsp:cNvPr id="0" name=""/>
        <dsp:cNvSpPr/>
      </dsp:nvSpPr>
      <dsp:spPr>
        <a:xfrm>
          <a:off x="7447469" y="887962"/>
          <a:ext cx="1249769" cy="124976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ABC4DD3-A4B1-47F6-B7FA-43F054C37998}">
      <dsp:nvSpPr>
        <dsp:cNvPr id="0" name=""/>
        <dsp:cNvSpPr/>
      </dsp:nvSpPr>
      <dsp:spPr>
        <a:xfrm>
          <a:off x="6683721" y="2485519"/>
          <a:ext cx="2777266"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90000"/>
            </a:lnSpc>
            <a:spcBef>
              <a:spcPct val="0"/>
            </a:spcBef>
            <a:spcAft>
              <a:spcPct val="35000"/>
            </a:spcAft>
            <a:buNone/>
          </a:pPr>
          <a:r>
            <a:rPr lang="en-US" sz="3500" kern="1200"/>
            <a:t>Logic Error</a:t>
          </a:r>
        </a:p>
      </dsp:txBody>
      <dsp:txXfrm>
        <a:off x="6683721" y="2485519"/>
        <a:ext cx="2777266"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7/9/2019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7/9/2019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7/9/2019</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7/9/2019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FCB3D-FEDF-4A93-AA5A-17518ACEDB8E}"/>
              </a:ext>
            </a:extLst>
          </p:cNvPr>
          <p:cNvSpPr>
            <a:spLocks noGrp="1"/>
          </p:cNvSpPr>
          <p:nvPr>
            <p:ph type="ctrTitle"/>
          </p:nvPr>
        </p:nvSpPr>
        <p:spPr/>
        <p:txBody>
          <a:bodyPr/>
          <a:lstStyle/>
          <a:p>
            <a:r>
              <a:rPr lang="en-US" dirty="0"/>
              <a:t>Errors and Exceptions</a:t>
            </a:r>
          </a:p>
        </p:txBody>
      </p:sp>
      <p:sp>
        <p:nvSpPr>
          <p:cNvPr id="3" name="Subtitle 2">
            <a:extLst>
              <a:ext uri="{FF2B5EF4-FFF2-40B4-BE49-F238E27FC236}">
                <a16:creationId xmlns:a16="http://schemas.microsoft.com/office/drawing/2014/main" id="{207F45F7-4F46-44CD-B208-4B6056E08E09}"/>
              </a:ext>
            </a:extLst>
          </p:cNvPr>
          <p:cNvSpPr>
            <a:spLocks noGrp="1"/>
          </p:cNvSpPr>
          <p:nvPr>
            <p:ph type="subTitle" idx="1"/>
          </p:nvPr>
        </p:nvSpPr>
        <p:spPr/>
        <p:txBody>
          <a:bodyPr/>
          <a:lstStyle/>
          <a:p>
            <a:r>
              <a:rPr lang="en-US" dirty="0"/>
              <a:t>AP Computer Science A</a:t>
            </a:r>
          </a:p>
        </p:txBody>
      </p:sp>
    </p:spTree>
    <p:extLst>
      <p:ext uri="{BB962C8B-B14F-4D97-AF65-F5344CB8AC3E}">
        <p14:creationId xmlns:p14="http://schemas.microsoft.com/office/powerpoint/2010/main" val="2519527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B71F80-1F92-4074-84D9-16A062B21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315B1B-3F0F-4DB2-B257-A59A9F87282F}"/>
              </a:ext>
            </a:extLst>
          </p:cNvPr>
          <p:cNvSpPr>
            <a:spLocks noGrp="1"/>
          </p:cNvSpPr>
          <p:nvPr>
            <p:ph type="title"/>
          </p:nvPr>
        </p:nvSpPr>
        <p:spPr>
          <a:xfrm>
            <a:off x="1286933" y="609600"/>
            <a:ext cx="10197494" cy="1099457"/>
          </a:xfrm>
        </p:spPr>
        <p:txBody>
          <a:bodyPr>
            <a:normAutofit/>
          </a:bodyPr>
          <a:lstStyle/>
          <a:p>
            <a:r>
              <a:rPr lang="en-US" dirty="0"/>
              <a:t>Three Types of Errors</a:t>
            </a:r>
          </a:p>
        </p:txBody>
      </p:sp>
      <p:sp>
        <p:nvSpPr>
          <p:cNvPr id="12" name="Isosceles Triangle 11">
            <a:extLst>
              <a:ext uri="{FF2B5EF4-FFF2-40B4-BE49-F238E27FC236}">
                <a16:creationId xmlns:a16="http://schemas.microsoft.com/office/drawing/2014/main" id="{7209C9DA-6E0D-46D9-8275-C52222D8CC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3EB57A4D-E0D0-46DA-B339-F24CA46FA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1900BB6E-4BA2-4272-BCD9-277490CBE4E2}"/>
              </a:ext>
            </a:extLst>
          </p:cNvPr>
          <p:cNvGraphicFramePr>
            <a:graphicFrameLocks noGrp="1"/>
          </p:cNvGraphicFramePr>
          <p:nvPr>
            <p:ph idx="1"/>
            <p:extLst>
              <p:ext uri="{D42A27DB-BD31-4B8C-83A1-F6EECF244321}">
                <p14:modId xmlns:p14="http://schemas.microsoft.com/office/powerpoint/2010/main" val="900071504"/>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1217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DF4D7F6-81B5-452A-9CE6-76D81F91D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237CCB-D021-4276-B386-77E94D314280}"/>
              </a:ext>
            </a:extLst>
          </p:cNvPr>
          <p:cNvSpPr>
            <a:spLocks noGrp="1"/>
          </p:cNvSpPr>
          <p:nvPr>
            <p:ph type="title"/>
          </p:nvPr>
        </p:nvSpPr>
        <p:spPr>
          <a:xfrm>
            <a:off x="1333502" y="609600"/>
            <a:ext cx="8596668" cy="1320800"/>
          </a:xfrm>
        </p:spPr>
        <p:txBody>
          <a:bodyPr>
            <a:normAutofit/>
          </a:bodyPr>
          <a:lstStyle/>
          <a:p>
            <a:r>
              <a:rPr lang="en-US" dirty="0"/>
              <a:t>Syntax Error</a:t>
            </a:r>
          </a:p>
        </p:txBody>
      </p:sp>
      <p:sp>
        <p:nvSpPr>
          <p:cNvPr id="17" name="Isosceles Triangle 9">
            <a:extLst>
              <a:ext uri="{FF2B5EF4-FFF2-40B4-BE49-F238E27FC236}">
                <a16:creationId xmlns:a16="http://schemas.microsoft.com/office/drawing/2014/main" id="{4600514D-20FB-4559-97DC-D1DC39E6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1">
            <a:extLst>
              <a:ext uri="{FF2B5EF4-FFF2-40B4-BE49-F238E27FC236}">
                <a16:creationId xmlns:a16="http://schemas.microsoft.com/office/drawing/2014/main" id="{266F638A-E405-4AC0-B984-72E5813B0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38534" y="3818467"/>
            <a:ext cx="4450292" cy="3039533"/>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20" name="Straight Connector 13">
            <a:extLst>
              <a:ext uri="{FF2B5EF4-FFF2-40B4-BE49-F238E27FC236}">
                <a16:creationId xmlns:a16="http://schemas.microsoft.com/office/drawing/2014/main" id="{7D1CBE93-B17D-4509-843C-82287C3803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134600" y="0"/>
            <a:ext cx="1727200" cy="6858000"/>
          </a:xfrm>
          <a:prstGeom prst="line">
            <a:avLst/>
          </a:prstGeom>
          <a:ln w="15875" cap="sq">
            <a:solidFill>
              <a:schemeClr val="accent2"/>
            </a:solidFill>
            <a:beve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AE6277B4-6A43-48AB-89B2-3442221619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15875">
            <a:solidFill>
              <a:schemeClr val="accent1"/>
            </a:solidFill>
          </a:ln>
        </p:spPr>
        <p:style>
          <a:lnRef idx="2">
            <a:schemeClr val="accent1"/>
          </a:lnRef>
          <a:fillRef idx="0">
            <a:schemeClr val="accent1"/>
          </a:fillRef>
          <a:effectRef idx="1">
            <a:schemeClr val="accent1"/>
          </a:effectRef>
          <a:fontRef idx="minor">
            <a:schemeClr val="tx1"/>
          </a:fontRef>
        </p:style>
      </p:cxnSp>
      <p:sp>
        <p:nvSpPr>
          <p:cNvPr id="21" name="Content Placeholder 2">
            <a:extLst>
              <a:ext uri="{FF2B5EF4-FFF2-40B4-BE49-F238E27FC236}">
                <a16:creationId xmlns:a16="http://schemas.microsoft.com/office/drawing/2014/main" id="{8F2AC841-0BDA-4AFF-AD6B-AE58554F98FD}"/>
              </a:ext>
            </a:extLst>
          </p:cNvPr>
          <p:cNvSpPr>
            <a:spLocks noGrp="1"/>
          </p:cNvSpPr>
          <p:nvPr>
            <p:ph idx="1"/>
          </p:nvPr>
        </p:nvSpPr>
        <p:spPr>
          <a:xfrm>
            <a:off x="1333502" y="2160590"/>
            <a:ext cx="8470898" cy="3429260"/>
          </a:xfrm>
        </p:spPr>
        <p:txBody>
          <a:bodyPr>
            <a:normAutofit/>
          </a:bodyPr>
          <a:lstStyle/>
          <a:p>
            <a:pPr>
              <a:lnSpc>
                <a:spcPct val="90000"/>
              </a:lnSpc>
            </a:pPr>
            <a:r>
              <a:rPr lang="en-US" sz="1500"/>
              <a:t>A syntax error is the kind of error that happens </a:t>
            </a:r>
            <a:r>
              <a:rPr lang="en-US" sz="1500" b="1" u="sng"/>
              <a:t>compile time</a:t>
            </a:r>
            <a:r>
              <a:rPr lang="en-US" sz="1500"/>
              <a:t>.</a:t>
            </a:r>
          </a:p>
          <a:p>
            <a:pPr>
              <a:lnSpc>
                <a:spcPct val="90000"/>
              </a:lnSpc>
            </a:pPr>
            <a:r>
              <a:rPr lang="en-US" sz="1500"/>
              <a:t>It means that the code you wrote is not a valid program in the language you are writing. </a:t>
            </a:r>
          </a:p>
          <a:p>
            <a:pPr>
              <a:lnSpc>
                <a:spcPct val="90000"/>
              </a:lnSpc>
            </a:pPr>
            <a:r>
              <a:rPr lang="en-US" sz="1500"/>
              <a:t>When there is a syntax error, your code will not run at all, since there is no way to create the machine code for your source code.</a:t>
            </a:r>
          </a:p>
          <a:p>
            <a:pPr>
              <a:lnSpc>
                <a:spcPct val="90000"/>
              </a:lnSpc>
            </a:pPr>
            <a:r>
              <a:rPr lang="en-US" sz="1500"/>
              <a:t>Most IDE’s will catch these and show red lines under bad code, otherwise you will need to see the compiler’s error message to find where the syntax error is.</a:t>
            </a:r>
          </a:p>
          <a:p>
            <a:pPr>
              <a:lnSpc>
                <a:spcPct val="90000"/>
              </a:lnSpc>
            </a:pPr>
            <a:r>
              <a:rPr lang="en-US" sz="1500"/>
              <a:t>Syntax errors include:</a:t>
            </a:r>
          </a:p>
          <a:p>
            <a:pPr lvl="1">
              <a:lnSpc>
                <a:spcPct val="90000"/>
              </a:lnSpc>
            </a:pPr>
            <a:r>
              <a:rPr lang="en-US" sz="1500"/>
              <a:t>Missing semi colons</a:t>
            </a:r>
          </a:p>
          <a:p>
            <a:pPr lvl="1">
              <a:lnSpc>
                <a:spcPct val="90000"/>
              </a:lnSpc>
            </a:pPr>
            <a:r>
              <a:rPr lang="en-US" sz="1500"/>
              <a:t>Missing parentheses or curly bracket</a:t>
            </a:r>
          </a:p>
          <a:p>
            <a:pPr lvl="1">
              <a:lnSpc>
                <a:spcPct val="90000"/>
              </a:lnSpc>
            </a:pPr>
            <a:r>
              <a:rPr lang="en-US" sz="1500"/>
              <a:t>Misspelling method calls</a:t>
            </a:r>
          </a:p>
          <a:p>
            <a:pPr lvl="1">
              <a:lnSpc>
                <a:spcPct val="90000"/>
              </a:lnSpc>
            </a:pPr>
            <a:r>
              <a:rPr lang="en-US" sz="1500"/>
              <a:t>etc</a:t>
            </a:r>
          </a:p>
        </p:txBody>
      </p:sp>
      <p:sp>
        <p:nvSpPr>
          <p:cNvPr id="18" name="Rectangle 27">
            <a:extLst>
              <a:ext uri="{FF2B5EF4-FFF2-40B4-BE49-F238E27FC236}">
                <a16:creationId xmlns:a16="http://schemas.microsoft.com/office/drawing/2014/main" id="{27B538D5-95DB-47ED-9CB4-34AE5BF78E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5641" y="0"/>
            <a:ext cx="1766359" cy="685800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93269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806B8-8602-4D2F-84CC-37C799086EB6}"/>
              </a:ext>
            </a:extLst>
          </p:cNvPr>
          <p:cNvSpPr>
            <a:spLocks noGrp="1"/>
          </p:cNvSpPr>
          <p:nvPr>
            <p:ph type="title"/>
          </p:nvPr>
        </p:nvSpPr>
        <p:spPr/>
        <p:txBody>
          <a:bodyPr/>
          <a:lstStyle/>
          <a:p>
            <a:r>
              <a:rPr lang="en-US" dirty="0"/>
              <a:t>Runtime Error</a:t>
            </a:r>
          </a:p>
        </p:txBody>
      </p:sp>
      <p:sp>
        <p:nvSpPr>
          <p:cNvPr id="3" name="Content Placeholder 2">
            <a:extLst>
              <a:ext uri="{FF2B5EF4-FFF2-40B4-BE49-F238E27FC236}">
                <a16:creationId xmlns:a16="http://schemas.microsoft.com/office/drawing/2014/main" id="{965AA134-CE26-414C-95F8-D9F743377FCF}"/>
              </a:ext>
            </a:extLst>
          </p:cNvPr>
          <p:cNvSpPr>
            <a:spLocks noGrp="1"/>
          </p:cNvSpPr>
          <p:nvPr>
            <p:ph idx="1"/>
          </p:nvPr>
        </p:nvSpPr>
        <p:spPr/>
        <p:txBody>
          <a:bodyPr/>
          <a:lstStyle/>
          <a:p>
            <a:r>
              <a:rPr lang="en-US" dirty="0"/>
              <a:t>A runtime error is when the program breaks after it runs.</a:t>
            </a:r>
          </a:p>
          <a:p>
            <a:r>
              <a:rPr lang="en-US" dirty="0"/>
              <a:t>With a runtime error, the code is syntactically correct but there is a problem at some point in the state of the program.</a:t>
            </a:r>
          </a:p>
          <a:p>
            <a:r>
              <a:rPr lang="en-US" dirty="0"/>
              <a:t>In Java, runtime errors are expressed in the form of an </a:t>
            </a:r>
            <a:r>
              <a:rPr lang="en-US" b="1" u="sng" dirty="0"/>
              <a:t>Exception</a:t>
            </a:r>
            <a:r>
              <a:rPr lang="en-US" dirty="0"/>
              <a:t>.</a:t>
            </a:r>
          </a:p>
          <a:p>
            <a:r>
              <a:rPr lang="en-US" dirty="0"/>
              <a:t>There are two types of exceptions: </a:t>
            </a:r>
            <a:r>
              <a:rPr lang="en-US" b="1" u="sng" dirty="0"/>
              <a:t>checked</a:t>
            </a:r>
            <a:r>
              <a:rPr lang="en-US" dirty="0"/>
              <a:t>, and </a:t>
            </a:r>
            <a:r>
              <a:rPr lang="en-US" b="1" u="sng" dirty="0"/>
              <a:t>unchecked</a:t>
            </a:r>
            <a:r>
              <a:rPr lang="en-US" dirty="0"/>
              <a:t>.</a:t>
            </a:r>
          </a:p>
          <a:p>
            <a:r>
              <a:rPr lang="en-US" dirty="0"/>
              <a:t>An unchecked exception is one where there does not need to be explicit code meant to handle the error. When encountering, you need to fix your code.</a:t>
            </a:r>
          </a:p>
          <a:p>
            <a:r>
              <a:rPr lang="en-US" dirty="0"/>
              <a:t>A checked exception is one where there does need to be explicit error handling, since they may not be caused by the state of the program itself (such as reading files), so you may not have to fix any code. These are not a part of AP Computer Science.</a:t>
            </a:r>
          </a:p>
        </p:txBody>
      </p:sp>
    </p:spTree>
    <p:extLst>
      <p:ext uri="{BB962C8B-B14F-4D97-AF65-F5344CB8AC3E}">
        <p14:creationId xmlns:p14="http://schemas.microsoft.com/office/powerpoint/2010/main" val="2487016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CB213-DC77-4731-AB61-C32A00C8CCA9}"/>
              </a:ext>
            </a:extLst>
          </p:cNvPr>
          <p:cNvSpPr>
            <a:spLocks noGrp="1"/>
          </p:cNvSpPr>
          <p:nvPr>
            <p:ph type="title"/>
          </p:nvPr>
        </p:nvSpPr>
        <p:spPr/>
        <p:txBody>
          <a:bodyPr/>
          <a:lstStyle/>
          <a:p>
            <a:r>
              <a:rPr lang="en-US" dirty="0"/>
              <a:t>Unchecked Exceptions</a:t>
            </a:r>
          </a:p>
        </p:txBody>
      </p:sp>
      <p:graphicFrame>
        <p:nvGraphicFramePr>
          <p:cNvPr id="5" name="Content Placeholder 4">
            <a:extLst>
              <a:ext uri="{FF2B5EF4-FFF2-40B4-BE49-F238E27FC236}">
                <a16:creationId xmlns:a16="http://schemas.microsoft.com/office/drawing/2014/main" id="{ED3A3ED6-FD34-4A9C-8899-E28EE350214F}"/>
              </a:ext>
            </a:extLst>
          </p:cNvPr>
          <p:cNvGraphicFramePr>
            <a:graphicFrameLocks noGrp="1"/>
          </p:cNvGraphicFramePr>
          <p:nvPr>
            <p:ph idx="1"/>
            <p:extLst>
              <p:ext uri="{D42A27DB-BD31-4B8C-83A1-F6EECF244321}">
                <p14:modId xmlns:p14="http://schemas.microsoft.com/office/powerpoint/2010/main" val="2250664173"/>
              </p:ext>
            </p:extLst>
          </p:nvPr>
        </p:nvGraphicFramePr>
        <p:xfrm>
          <a:off x="677863" y="2160588"/>
          <a:ext cx="8596312" cy="2865120"/>
        </p:xfrm>
        <a:graphic>
          <a:graphicData uri="http://schemas.openxmlformats.org/drawingml/2006/table">
            <a:tbl>
              <a:tblPr firstRow="1" bandRow="1">
                <a:tableStyleId>{5C22544A-7EE6-4342-B048-85BDC9FD1C3A}</a:tableStyleId>
              </a:tblPr>
              <a:tblGrid>
                <a:gridCol w="4112251">
                  <a:extLst>
                    <a:ext uri="{9D8B030D-6E8A-4147-A177-3AD203B41FA5}">
                      <a16:colId xmlns:a16="http://schemas.microsoft.com/office/drawing/2014/main" val="1234573745"/>
                    </a:ext>
                  </a:extLst>
                </a:gridCol>
                <a:gridCol w="4484061">
                  <a:extLst>
                    <a:ext uri="{9D8B030D-6E8A-4147-A177-3AD203B41FA5}">
                      <a16:colId xmlns:a16="http://schemas.microsoft.com/office/drawing/2014/main" val="1691827772"/>
                    </a:ext>
                  </a:extLst>
                </a:gridCol>
              </a:tblGrid>
              <a:tr h="370840">
                <a:tc>
                  <a:txBody>
                    <a:bodyPr/>
                    <a:lstStyle/>
                    <a:p>
                      <a:r>
                        <a:rPr lang="en-US" dirty="0"/>
                        <a:t>Exception</a:t>
                      </a:r>
                    </a:p>
                  </a:txBody>
                  <a:tcPr/>
                </a:tc>
                <a:tc>
                  <a:txBody>
                    <a:bodyPr/>
                    <a:lstStyle/>
                    <a:p>
                      <a:r>
                        <a:rPr lang="en-US" dirty="0"/>
                        <a:t>Cause (Example)</a:t>
                      </a:r>
                    </a:p>
                  </a:txBody>
                  <a:tcPr/>
                </a:tc>
                <a:extLst>
                  <a:ext uri="{0D108BD9-81ED-4DB2-BD59-A6C34878D82A}">
                    <a16:rowId xmlns:a16="http://schemas.microsoft.com/office/drawing/2014/main" val="3546786575"/>
                  </a:ext>
                </a:extLst>
              </a:tr>
              <a:tr h="370840">
                <a:tc>
                  <a:txBody>
                    <a:bodyPr/>
                    <a:lstStyle/>
                    <a:p>
                      <a:r>
                        <a:rPr lang="en-US" dirty="0" err="1"/>
                        <a:t>ArithmeticException</a:t>
                      </a:r>
                      <a:endParaRPr lang="en-US" dirty="0"/>
                    </a:p>
                  </a:txBody>
                  <a:tcPr/>
                </a:tc>
                <a:tc>
                  <a:txBody>
                    <a:bodyPr/>
                    <a:lstStyle/>
                    <a:p>
                      <a:r>
                        <a:rPr lang="en-US" dirty="0"/>
                        <a:t>Dividing by 0.</a:t>
                      </a:r>
                    </a:p>
                  </a:txBody>
                  <a:tcPr/>
                </a:tc>
                <a:extLst>
                  <a:ext uri="{0D108BD9-81ED-4DB2-BD59-A6C34878D82A}">
                    <a16:rowId xmlns:a16="http://schemas.microsoft.com/office/drawing/2014/main" val="1463761536"/>
                  </a:ext>
                </a:extLst>
              </a:tr>
              <a:tr h="370840">
                <a:tc>
                  <a:txBody>
                    <a:bodyPr/>
                    <a:lstStyle/>
                    <a:p>
                      <a:r>
                        <a:rPr lang="en-US" dirty="0" err="1"/>
                        <a:t>NullPointerException</a:t>
                      </a:r>
                      <a:endParaRPr lang="en-US" dirty="0"/>
                    </a:p>
                  </a:txBody>
                  <a:tcPr/>
                </a:tc>
                <a:tc>
                  <a:txBody>
                    <a:bodyPr/>
                    <a:lstStyle/>
                    <a:p>
                      <a:r>
                        <a:rPr lang="en-US" dirty="0"/>
                        <a:t>Trying to access data in a null reference.</a:t>
                      </a:r>
                    </a:p>
                  </a:txBody>
                  <a:tcPr/>
                </a:tc>
                <a:extLst>
                  <a:ext uri="{0D108BD9-81ED-4DB2-BD59-A6C34878D82A}">
                    <a16:rowId xmlns:a16="http://schemas.microsoft.com/office/drawing/2014/main" val="4198180475"/>
                  </a:ext>
                </a:extLst>
              </a:tr>
              <a:tr h="370840">
                <a:tc>
                  <a:txBody>
                    <a:bodyPr/>
                    <a:lstStyle/>
                    <a:p>
                      <a:r>
                        <a:rPr lang="en-US" dirty="0" err="1"/>
                        <a:t>ClassCastException</a:t>
                      </a:r>
                      <a:endParaRPr lang="en-US" dirty="0"/>
                    </a:p>
                  </a:txBody>
                  <a:tcPr/>
                </a:tc>
                <a:tc>
                  <a:txBody>
                    <a:bodyPr/>
                    <a:lstStyle/>
                    <a:p>
                      <a:r>
                        <a:rPr lang="en-US" dirty="0"/>
                        <a:t>Casting incompatible types (Like Apple to Orange).</a:t>
                      </a:r>
                    </a:p>
                  </a:txBody>
                  <a:tcPr/>
                </a:tc>
                <a:extLst>
                  <a:ext uri="{0D108BD9-81ED-4DB2-BD59-A6C34878D82A}">
                    <a16:rowId xmlns:a16="http://schemas.microsoft.com/office/drawing/2014/main" val="447763952"/>
                  </a:ext>
                </a:extLst>
              </a:tr>
              <a:tr h="370840">
                <a:tc>
                  <a:txBody>
                    <a:bodyPr/>
                    <a:lstStyle/>
                    <a:p>
                      <a:r>
                        <a:rPr lang="en-US" dirty="0" err="1"/>
                        <a:t>ArrayIndexOutOfBoundsException</a:t>
                      </a:r>
                      <a:endParaRPr lang="en-US" dirty="0"/>
                    </a:p>
                  </a:txBody>
                  <a:tcPr/>
                </a:tc>
                <a:tc>
                  <a:txBody>
                    <a:bodyPr/>
                    <a:lstStyle/>
                    <a:p>
                      <a:r>
                        <a:rPr lang="en-US" dirty="0"/>
                        <a:t>Using an illegal index with an Array.</a:t>
                      </a:r>
                    </a:p>
                  </a:txBody>
                  <a:tcPr/>
                </a:tc>
                <a:extLst>
                  <a:ext uri="{0D108BD9-81ED-4DB2-BD59-A6C34878D82A}">
                    <a16:rowId xmlns:a16="http://schemas.microsoft.com/office/drawing/2014/main" val="4050788604"/>
                  </a:ext>
                </a:extLst>
              </a:tr>
              <a:tr h="370840">
                <a:tc>
                  <a:txBody>
                    <a:bodyPr/>
                    <a:lstStyle/>
                    <a:p>
                      <a:r>
                        <a:rPr lang="en-US" dirty="0" err="1"/>
                        <a:t>IndexOutOfBoundsException</a:t>
                      </a:r>
                      <a:endParaRPr lang="en-US" dirty="0"/>
                    </a:p>
                  </a:txBody>
                  <a:tcPr/>
                </a:tc>
                <a:tc>
                  <a:txBody>
                    <a:bodyPr/>
                    <a:lstStyle/>
                    <a:p>
                      <a:r>
                        <a:rPr lang="en-US" dirty="0"/>
                        <a:t>Using an illegal index with a List.</a:t>
                      </a:r>
                    </a:p>
                  </a:txBody>
                  <a:tcPr/>
                </a:tc>
                <a:extLst>
                  <a:ext uri="{0D108BD9-81ED-4DB2-BD59-A6C34878D82A}">
                    <a16:rowId xmlns:a16="http://schemas.microsoft.com/office/drawing/2014/main" val="3752719152"/>
                  </a:ext>
                </a:extLst>
              </a:tr>
              <a:tr h="370840">
                <a:tc>
                  <a:txBody>
                    <a:bodyPr/>
                    <a:lstStyle/>
                    <a:p>
                      <a:r>
                        <a:rPr lang="en-US" dirty="0" err="1"/>
                        <a:t>IllegalArgumentException</a:t>
                      </a:r>
                      <a:endParaRPr lang="en-US" dirty="0"/>
                    </a:p>
                  </a:txBody>
                  <a:tcPr/>
                </a:tc>
                <a:tc>
                  <a:txBody>
                    <a:bodyPr/>
                    <a:lstStyle/>
                    <a:p>
                      <a:r>
                        <a:rPr lang="en-US" dirty="0"/>
                        <a:t>Incorrect user input.</a:t>
                      </a:r>
                    </a:p>
                  </a:txBody>
                  <a:tcPr/>
                </a:tc>
                <a:extLst>
                  <a:ext uri="{0D108BD9-81ED-4DB2-BD59-A6C34878D82A}">
                    <a16:rowId xmlns:a16="http://schemas.microsoft.com/office/drawing/2014/main" val="3137363430"/>
                  </a:ext>
                </a:extLst>
              </a:tr>
            </a:tbl>
          </a:graphicData>
        </a:graphic>
      </p:graphicFrame>
    </p:spTree>
    <p:extLst>
      <p:ext uri="{BB962C8B-B14F-4D97-AF65-F5344CB8AC3E}">
        <p14:creationId xmlns:p14="http://schemas.microsoft.com/office/powerpoint/2010/main" val="1140911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154CF-C4D7-4F8E-9BDB-55D4C8956455}"/>
              </a:ext>
            </a:extLst>
          </p:cNvPr>
          <p:cNvSpPr>
            <a:spLocks noGrp="1"/>
          </p:cNvSpPr>
          <p:nvPr>
            <p:ph type="title"/>
          </p:nvPr>
        </p:nvSpPr>
        <p:spPr/>
        <p:txBody>
          <a:bodyPr/>
          <a:lstStyle/>
          <a:p>
            <a:r>
              <a:rPr lang="en-US" dirty="0"/>
              <a:t>Logic Errors</a:t>
            </a:r>
          </a:p>
        </p:txBody>
      </p:sp>
      <p:sp>
        <p:nvSpPr>
          <p:cNvPr id="3" name="Content Placeholder 2">
            <a:extLst>
              <a:ext uri="{FF2B5EF4-FFF2-40B4-BE49-F238E27FC236}">
                <a16:creationId xmlns:a16="http://schemas.microsoft.com/office/drawing/2014/main" id="{29E52505-E908-4E95-874F-C38A797D35B3}"/>
              </a:ext>
            </a:extLst>
          </p:cNvPr>
          <p:cNvSpPr>
            <a:spLocks noGrp="1"/>
          </p:cNvSpPr>
          <p:nvPr>
            <p:ph idx="1"/>
          </p:nvPr>
        </p:nvSpPr>
        <p:spPr/>
        <p:txBody>
          <a:bodyPr/>
          <a:lstStyle/>
          <a:p>
            <a:r>
              <a:rPr lang="en-US" dirty="0"/>
              <a:t>Logic Errors are sometimes the hardest to find.</a:t>
            </a:r>
          </a:p>
          <a:p>
            <a:r>
              <a:rPr lang="en-US" dirty="0"/>
              <a:t>In a logic error, the program compiles, and runs without crashing, but it doesn’t do what it’s meant to do correctly.</a:t>
            </a:r>
          </a:p>
          <a:p>
            <a:r>
              <a:rPr lang="en-US" dirty="0"/>
              <a:t>Think of these as glitches. These are errors like not putting the correct mathematical formula.</a:t>
            </a:r>
          </a:p>
          <a:p>
            <a:r>
              <a:rPr lang="en-US" dirty="0"/>
              <a:t>They may only occur through outlier situations, so fixing them involves extensive testing.</a:t>
            </a:r>
          </a:p>
        </p:txBody>
      </p:sp>
      <p:pic>
        <p:nvPicPr>
          <p:cNvPr id="5" name="Picture 4">
            <a:extLst>
              <a:ext uri="{FF2B5EF4-FFF2-40B4-BE49-F238E27FC236}">
                <a16:creationId xmlns:a16="http://schemas.microsoft.com/office/drawing/2014/main" id="{9BDB0595-0E10-40E8-A861-94DFA81BAC1A}"/>
              </a:ext>
            </a:extLst>
          </p:cNvPr>
          <p:cNvPicPr>
            <a:picLocks noChangeAspect="1"/>
          </p:cNvPicPr>
          <p:nvPr/>
        </p:nvPicPr>
        <p:blipFill>
          <a:blip r:embed="rId2"/>
          <a:stretch>
            <a:fillRect/>
          </a:stretch>
        </p:blipFill>
        <p:spPr>
          <a:xfrm>
            <a:off x="3157743" y="4373640"/>
            <a:ext cx="3690927" cy="2076146"/>
          </a:xfrm>
          <a:prstGeom prst="rect">
            <a:avLst/>
          </a:prstGeom>
        </p:spPr>
      </p:pic>
    </p:spTree>
    <p:extLst>
      <p:ext uri="{BB962C8B-B14F-4D97-AF65-F5344CB8AC3E}">
        <p14:creationId xmlns:p14="http://schemas.microsoft.com/office/powerpoint/2010/main" val="2395916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815A7B4-532E-48C9-AC24-D78ACF3339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sp>
          <p:nvSpPr>
            <p:cNvPr id="11" name="Freeform 14">
              <a:extLst>
                <a:ext uri="{FF2B5EF4-FFF2-40B4-BE49-F238E27FC236}">
                  <a16:creationId xmlns:a16="http://schemas.microsoft.com/office/drawing/2014/main" id="{D40109F4-CE5C-45F4-856E-F3F69C9FD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3CBAA4DE-3D7B-460B-AE98-D9F9990C0B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BF1ED3E-4F80-4AF6-A41B-44F53DDE61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C0B2D747-3E31-45C5-9A98-A9710A585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A15FD4BA-3020-462D-8BE8-B3A65B8E49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A304284A-7318-4DD5-898C-2F6B23C77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9DF48E66-B635-4509-B115-E0987C01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E3B96D94-5F5A-4F4C-810C-917BF4D266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7F3782D6-BFF8-4389-9D39-A023ADAA92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ECE162D4-FCAE-441B-B5E9-C91DE6212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97916138-0866-4D0C-9E97-7CE49C8F9D6E}"/>
              </a:ext>
            </a:extLst>
          </p:cNvPr>
          <p:cNvSpPr>
            <a:spLocks noGrp="1"/>
          </p:cNvSpPr>
          <p:nvPr>
            <p:ph type="title"/>
          </p:nvPr>
        </p:nvSpPr>
        <p:spPr>
          <a:xfrm>
            <a:off x="6094855" y="1261331"/>
            <a:ext cx="3497565" cy="3002662"/>
          </a:xfrm>
        </p:spPr>
        <p:txBody>
          <a:bodyPr vert="horz" lIns="91440" tIns="45720" rIns="91440" bIns="45720" rtlCol="0" anchor="b">
            <a:normAutofit/>
          </a:bodyPr>
          <a:lstStyle/>
          <a:p>
            <a:r>
              <a:rPr lang="en-US" sz="4400"/>
              <a:t>Any Questions?</a:t>
            </a:r>
          </a:p>
        </p:txBody>
      </p:sp>
      <p:sp>
        <p:nvSpPr>
          <p:cNvPr id="22" name="Isosceles Triangle 21">
            <a:extLst>
              <a:ext uri="{FF2B5EF4-FFF2-40B4-BE49-F238E27FC236}">
                <a16:creationId xmlns:a16="http://schemas.microsoft.com/office/drawing/2014/main" id="{F6E918B1-FA59-42EF-8A8E-B0F3D1E540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D3CDEE1E-8BB0-48D2-B569-EB2449C0B386}"/>
              </a:ext>
            </a:extLst>
          </p:cNvPr>
          <p:cNvPicPr>
            <a:picLocks noGrp="1" noChangeAspect="1"/>
          </p:cNvPicPr>
          <p:nvPr>
            <p:ph idx="1"/>
          </p:nvPr>
        </p:nvPicPr>
        <p:blipFill>
          <a:blip r:embed="rId2"/>
          <a:stretch>
            <a:fillRect/>
          </a:stretch>
        </p:blipFill>
        <p:spPr>
          <a:xfrm>
            <a:off x="888603" y="1577914"/>
            <a:ext cx="4887354" cy="3702171"/>
          </a:xfrm>
          <a:prstGeom prst="rect">
            <a:avLst/>
          </a:prstGeom>
        </p:spPr>
      </p:pic>
    </p:spTree>
    <p:extLst>
      <p:ext uri="{BB962C8B-B14F-4D97-AF65-F5344CB8AC3E}">
        <p14:creationId xmlns:p14="http://schemas.microsoft.com/office/powerpoint/2010/main" val="27702026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otalTime>0</TotalTime>
  <Words>403</Words>
  <Application>Microsoft Office PowerPoint</Application>
  <PresentationFormat>Widescreen</PresentationFormat>
  <Paragraphs>44</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Trebuchet MS</vt:lpstr>
      <vt:lpstr>Wingdings 3</vt:lpstr>
      <vt:lpstr>Facet</vt:lpstr>
      <vt:lpstr>Errors and Exceptions</vt:lpstr>
      <vt:lpstr>Three Types of Errors</vt:lpstr>
      <vt:lpstr>Syntax Error</vt:lpstr>
      <vt:lpstr>Runtime Error</vt:lpstr>
      <vt:lpstr>Unchecked Exceptions</vt:lpstr>
      <vt:lpstr>Logic Errors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Errors and Exceptions</dc:title>
  <dc:creator>Jose Rodriguez Rivas</dc:creator>
  <cp:lastModifiedBy>Jose Rodriguez Rivas</cp:lastModifiedBy>
  <cp:revision>1</cp:revision>
  <dcterms:created xsi:type="dcterms:W3CDTF">2019-07-09T16:11:32Z</dcterms:created>
  <dcterms:modified xsi:type="dcterms:W3CDTF">2019-07-09T16:11:35Z</dcterms:modified>
</cp:coreProperties>
</file>